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517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80-F8ED-4B0F-BA3D-9B90AD7E3E17}" type="datetimeFigureOut">
              <a:rPr lang="it-IT" smtClean="0"/>
              <a:t>11/10/2015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B8A-41CF-4B90-A998-D61A7994BA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80-F8ED-4B0F-BA3D-9B90AD7E3E17}" type="datetimeFigureOut">
              <a:rPr lang="it-IT" smtClean="0"/>
              <a:t>11/10/2015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B8A-41CF-4B90-A998-D61A7994BA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80-F8ED-4B0F-BA3D-9B90AD7E3E17}" type="datetimeFigureOut">
              <a:rPr lang="it-IT" smtClean="0"/>
              <a:t>11/10/2015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B8A-41CF-4B90-A998-D61A7994BA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80-F8ED-4B0F-BA3D-9B90AD7E3E17}" type="datetimeFigureOut">
              <a:rPr lang="it-IT" smtClean="0"/>
              <a:t>11/10/2015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B8A-41CF-4B90-A998-D61A7994BA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80-F8ED-4B0F-BA3D-9B90AD7E3E17}" type="datetimeFigureOut">
              <a:rPr lang="it-IT" smtClean="0"/>
              <a:t>11/10/2015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B8A-41CF-4B90-A998-D61A7994BA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80-F8ED-4B0F-BA3D-9B90AD7E3E17}" type="datetimeFigureOut">
              <a:rPr lang="it-IT" smtClean="0"/>
              <a:t>11/10/2015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B8A-41CF-4B90-A998-D61A7994BA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80-F8ED-4B0F-BA3D-9B90AD7E3E17}" type="datetimeFigureOut">
              <a:rPr lang="it-IT" smtClean="0"/>
              <a:t>11/10/2015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B8A-41CF-4B90-A998-D61A7994BA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80-F8ED-4B0F-BA3D-9B90AD7E3E17}" type="datetimeFigureOut">
              <a:rPr lang="it-IT" smtClean="0"/>
              <a:t>11/10/2015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B8A-41CF-4B90-A998-D61A7994BA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80-F8ED-4B0F-BA3D-9B90AD7E3E17}" type="datetimeFigureOut">
              <a:rPr lang="it-IT" smtClean="0"/>
              <a:t>11/10/2015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B8A-41CF-4B90-A998-D61A7994BA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80-F8ED-4B0F-BA3D-9B90AD7E3E17}" type="datetimeFigureOut">
              <a:rPr lang="it-IT" smtClean="0"/>
              <a:t>11/10/2015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B8A-41CF-4B90-A998-D61A7994BA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80-F8ED-4B0F-BA3D-9B90AD7E3E17}" type="datetimeFigureOut">
              <a:rPr lang="it-IT" smtClean="0"/>
              <a:t>11/10/2015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6B8A-41CF-4B90-A998-D61A7994BA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17D80-F8ED-4B0F-BA3D-9B90AD7E3E17}" type="datetimeFigureOut">
              <a:rPr lang="it-IT" smtClean="0"/>
              <a:t>11/10/2015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76B8A-41CF-4B90-A998-D61A7994BA7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93322" y="1091479"/>
            <a:ext cx="7772400" cy="3240359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PONa3_00016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INFRASTRUCTURE FOR </a:t>
            </a:r>
            <a:r>
              <a:rPr lang="it-IT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SUSTAINABLE AGRICULTURE AND FOOD  </a:t>
            </a: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MEDITERRANEAN AREA </a:t>
            </a:r>
            <a:r>
              <a:rPr lang="it-IT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SAF@MED </a:t>
            </a:r>
            <a:br>
              <a:rPr lang="it-IT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5157192"/>
            <a:ext cx="8064895" cy="1296144"/>
          </a:xfrm>
        </p:spPr>
        <p:txBody>
          <a:bodyPr>
            <a:noAutofit/>
          </a:bodyPr>
          <a:lstStyle/>
          <a:p>
            <a:r>
              <a:rPr lang="it-IT" sz="18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Programma </a:t>
            </a:r>
            <a:r>
              <a:rPr lang="it-IT" sz="1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 Nazionale “Ricerca e Competitività 2007-2013”</a:t>
            </a:r>
            <a:endParaRPr lang="it-IT" sz="1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1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 I – Sostegno ai mutamenti Strutturali. -  Obiettivo operativo - “Potenziamento delle strutture e delle dotazioni scientifiche e tecnologiche”- - Azione I - “Rafforzamento strutturale</a:t>
            </a:r>
            <a:r>
              <a:rPr lang="it-IT" sz="18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it-IT" sz="1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Immagin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1"/>
          <a:stretch>
            <a:fillRect/>
          </a:stretch>
        </p:blipFill>
        <p:spPr bwMode="auto">
          <a:xfrm>
            <a:off x="827584" y="476671"/>
            <a:ext cx="6340474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995" y="455267"/>
            <a:ext cx="679660" cy="79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724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2267520" y="2635673"/>
            <a:ext cx="6508106" cy="161404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b="1" dirty="0"/>
              <a:t>RESEARCH INFRASTRUCTURE FOR 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en-US" sz="2800" b="1" dirty="0"/>
              <a:t>SUSTAINABLE AGRICULTURE AND FOOD  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b="1" dirty="0"/>
              <a:t>IN MEDITERRANEAN AREA –</a:t>
            </a:r>
            <a:r>
              <a:rPr lang="it-IT" sz="2800" b="1" i="1" dirty="0"/>
              <a:t>  </a:t>
            </a:r>
            <a:r>
              <a:rPr lang="it-IT" sz="2800" b="1" i="1" dirty="0" err="1"/>
              <a:t>SAFeMED</a:t>
            </a:r>
            <a:r>
              <a:rPr lang="it-IT" sz="2800" b="1" i="1" dirty="0"/>
              <a:t> 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11760" y="4581128"/>
            <a:ext cx="6480720" cy="86409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200" b="1" dirty="0">
                <a:solidFill>
                  <a:schemeClr val="bg1"/>
                </a:solidFill>
              </a:rPr>
              <a:t> </a:t>
            </a:r>
            <a:r>
              <a:rPr lang="it-IT" sz="22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PIATTAFORMA  </a:t>
            </a:r>
            <a:r>
              <a:rPr lang="it-IT" sz="22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4 -  FOOD </a:t>
            </a:r>
            <a:r>
              <a:rPr lang="it-IT" sz="22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SAFETY</a:t>
            </a:r>
          </a:p>
          <a:p>
            <a:r>
              <a:rPr lang="it-IT" sz="24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Responsabile scientifico: 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Prof.ssa Mt.  Russo</a:t>
            </a:r>
            <a:endParaRPr lang="it-IT" sz="2200" dirty="0">
              <a:solidFill>
                <a:schemeClr val="bg1"/>
              </a:solidFill>
            </a:endParaRPr>
          </a:p>
          <a:p>
            <a:endParaRPr lang="it-IT" sz="2200" dirty="0">
              <a:solidFill>
                <a:schemeClr val="bg1"/>
              </a:solidFill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2411760" y="188640"/>
            <a:ext cx="6408714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PIATTAFORMA  1</a:t>
            </a:r>
            <a:r>
              <a:rPr kumimoji="0" lang="it-IT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 -  SOSTENIBILITÀ DELLE PRODUZIONI PRIMARIE IN AMBENTE</a:t>
            </a:r>
            <a:r>
              <a:rPr kumimoji="0" lang="it-IT" sz="2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 </a:t>
            </a:r>
            <a:r>
              <a:rPr kumimoji="0" lang="it-IT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MEDITERRANEO</a:t>
            </a:r>
          </a:p>
          <a:p>
            <a:pPr marL="0" marR="0" lvl="0" indent="0" algn="ctr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21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Responsabile scientifico: Prof. Gaetano Magnano </a:t>
            </a:r>
            <a:endParaRPr kumimoji="0" lang="it-IT" sz="2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2411760" y="1628800"/>
            <a:ext cx="6408712" cy="158417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it-IT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PIATTAFORMA 2</a:t>
            </a:r>
            <a:r>
              <a:rPr kumimoji="0" lang="it-IT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 -</a:t>
            </a:r>
            <a:r>
              <a:rPr kumimoji="0" lang="it-IT" sz="2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 </a:t>
            </a:r>
            <a:r>
              <a:rPr kumimoji="0" lang="it-IT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MONITORAGGIO, TUTELA, VALORIZZAZIONE E GESTIONE SOSTENIBILE DEL TERRITORIO AGROFORESTALE MEDITERRANEO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it-IT" sz="21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Responsabile scientifico: Prof</a:t>
            </a:r>
            <a:r>
              <a:rPr lang="it-IT" sz="21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 C. Riccardo </a:t>
            </a:r>
            <a:r>
              <a:rPr lang="it-IT" sz="2100" b="1" dirty="0" err="1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Fichera</a:t>
            </a:r>
            <a:endParaRPr kumimoji="0" lang="it-IT" sz="2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2375757" y="3356992"/>
            <a:ext cx="6480720" cy="10801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it-IT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PIATTAFORMA  3</a:t>
            </a:r>
            <a:r>
              <a:rPr kumimoji="0" lang="it-IT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-  PROCESSI AGRO-ALIENTARI E VALORIZZAZIONE DEI SOTTOPRODOTTI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it-IT" sz="24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Responsabile scientifico: Prof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 Marco Poiana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2411760" y="5589240"/>
            <a:ext cx="6480720" cy="100811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PIATTAFORMA  5 -  ECONOMIA DELLO SVILUPPO SOSTENIBILE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it-IT" sz="24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Responsabile scientifico: Prof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 Giovanni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Gulisano</a:t>
            </a: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7" name="Connettore 1 16"/>
          <p:cNvCxnSpPr/>
          <p:nvPr/>
        </p:nvCxnSpPr>
        <p:spPr>
          <a:xfrm>
            <a:off x="2051720" y="764704"/>
            <a:ext cx="0" cy="5256584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2051720" y="764704"/>
            <a:ext cx="288032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2051720" y="2132856"/>
            <a:ext cx="288032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2051720" y="3789040"/>
            <a:ext cx="288032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2051720" y="5013176"/>
            <a:ext cx="288032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2051720" y="6021288"/>
            <a:ext cx="288032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>
            <a:stCxn id="2" idx="2"/>
          </p:cNvCxnSpPr>
          <p:nvPr/>
        </p:nvCxnSpPr>
        <p:spPr>
          <a:xfrm flipV="1">
            <a:off x="1793554" y="3429000"/>
            <a:ext cx="258166" cy="13693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it-IT" sz="20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PIATTAFORMA  1 -  SOSTENIBILITÀ DELLE PRODUZIONI PRIMARIE IN</a:t>
            </a:r>
            <a:r>
              <a:rPr lang="it-IT" sz="28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t-IT" sz="20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AMBENTE</a:t>
            </a:r>
            <a:r>
              <a:rPr lang="it-IT" sz="28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t-IT" sz="2000" b="1" dirty="0" smtClean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MEDITERRANEO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251520" y="1196752"/>
            <a:ext cx="3888432" cy="6397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 algn="ctr"/>
            <a:r>
              <a:rPr lang="it-IT" i="1" dirty="0" smtClean="0"/>
              <a:t>OBIETTIVI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251520" y="1886842"/>
            <a:ext cx="3888432" cy="478251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it-IT" b="1" i="1" dirty="0" smtClean="0"/>
              <a:t>Qualità </a:t>
            </a:r>
            <a:r>
              <a:rPr lang="it-IT" b="1" i="1" dirty="0"/>
              <a:t>e conservazione del suolo</a:t>
            </a:r>
          </a:p>
          <a:p>
            <a:pPr lvl="0"/>
            <a:r>
              <a:rPr lang="it-IT" b="1" i="1" dirty="0"/>
              <a:t>Biodiversità, produttività delle piante ed adattabilità all’ambiente  </a:t>
            </a:r>
          </a:p>
          <a:p>
            <a:pPr lvl="0"/>
            <a:r>
              <a:rPr lang="it-IT" b="1" i="1" dirty="0"/>
              <a:t>Sostenibilità degli allevamenti  e benessere animale </a:t>
            </a:r>
          </a:p>
          <a:p>
            <a:pPr lvl="0"/>
            <a:r>
              <a:rPr lang="it-IT" b="1" i="1" dirty="0"/>
              <a:t>Risorse idriche, efficienza d’uso dell’acqua e gestione dei sistemi irrigui e minimizzazione del rischio idrogeologico in aree agricole</a:t>
            </a:r>
          </a:p>
          <a:p>
            <a:pPr lvl="0"/>
            <a:r>
              <a:rPr lang="it-IT" b="1" i="1" dirty="0"/>
              <a:t>Strategie di difesa delle colture 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>
          <a:xfrm>
            <a:off x="4211960" y="1196752"/>
            <a:ext cx="4680520" cy="639762"/>
          </a:xfr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i="1" dirty="0" smtClean="0">
                <a:solidFill>
                  <a:schemeClr val="tx1"/>
                </a:solidFill>
              </a:rPr>
              <a:t>SERVIZI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4"/>
          </p:nvPr>
        </p:nvSpPr>
        <p:spPr>
          <a:xfrm>
            <a:off x="4211960" y="1916832"/>
            <a:ext cx="4680521" cy="4752529"/>
          </a:xfr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it-IT" sz="1600" b="1" dirty="0" smtClean="0">
                <a:solidFill>
                  <a:schemeClr val="tx1"/>
                </a:solidFill>
              </a:rPr>
              <a:t>Elaborazione </a:t>
            </a:r>
            <a:r>
              <a:rPr lang="it-IT" sz="1600" b="1" dirty="0">
                <a:solidFill>
                  <a:schemeClr val="tx1"/>
                </a:solidFill>
              </a:rPr>
              <a:t>modelli di gestione del suolo </a:t>
            </a:r>
            <a:r>
              <a:rPr lang="it-IT" sz="1600" b="1" dirty="0" smtClean="0">
                <a:solidFill>
                  <a:schemeClr val="tx1"/>
                </a:solidFill>
              </a:rPr>
              <a:t>per la </a:t>
            </a:r>
            <a:r>
              <a:rPr lang="it-IT" sz="1600" b="1" dirty="0">
                <a:solidFill>
                  <a:schemeClr val="tx1"/>
                </a:solidFill>
              </a:rPr>
              <a:t>sostenibilità del sistema agricolo; </a:t>
            </a:r>
          </a:p>
          <a:p>
            <a:pPr lvl="0"/>
            <a:r>
              <a:rPr lang="it-IT" sz="1600" b="1" dirty="0">
                <a:solidFill>
                  <a:schemeClr val="tx1"/>
                </a:solidFill>
              </a:rPr>
              <a:t>Messa a punto e diffusione di modelli colturali ecocompatibili a basso impatto idrologico ed </a:t>
            </a:r>
            <a:r>
              <a:rPr lang="it-IT" sz="1600" b="1" dirty="0" smtClean="0">
                <a:solidFill>
                  <a:schemeClr val="tx1"/>
                </a:solidFill>
              </a:rPr>
              <a:t>energetico.</a:t>
            </a:r>
            <a:endParaRPr lang="it-IT" sz="1600" b="1" dirty="0">
              <a:solidFill>
                <a:schemeClr val="tx1"/>
              </a:solidFill>
            </a:endParaRPr>
          </a:p>
          <a:p>
            <a:pPr lvl="0"/>
            <a:r>
              <a:rPr lang="it-IT" sz="1600" b="1" dirty="0">
                <a:solidFill>
                  <a:schemeClr val="tx1"/>
                </a:solidFill>
              </a:rPr>
              <a:t>Modelli di monitoraggio idrologico ed erosivo di corsi </a:t>
            </a:r>
            <a:r>
              <a:rPr lang="it-IT" sz="1600" b="1" dirty="0" smtClean="0">
                <a:solidFill>
                  <a:schemeClr val="tx1"/>
                </a:solidFill>
              </a:rPr>
              <a:t>d’acqua</a:t>
            </a:r>
            <a:endParaRPr lang="it-IT" sz="1600" b="1" dirty="0">
              <a:solidFill>
                <a:schemeClr val="tx1"/>
              </a:solidFill>
            </a:endParaRPr>
          </a:p>
          <a:p>
            <a:pPr lvl="0"/>
            <a:r>
              <a:rPr lang="it-IT" sz="1600" b="1" dirty="0">
                <a:solidFill>
                  <a:schemeClr val="tx1"/>
                </a:solidFill>
              </a:rPr>
              <a:t>Caratterizzazione e selezione di </a:t>
            </a:r>
            <a:r>
              <a:rPr lang="it-IT" sz="1600" b="1" dirty="0" err="1">
                <a:solidFill>
                  <a:schemeClr val="tx1"/>
                </a:solidFill>
              </a:rPr>
              <a:t>germoplasma</a:t>
            </a:r>
            <a:r>
              <a:rPr lang="it-IT" sz="1600" b="1" dirty="0">
                <a:solidFill>
                  <a:schemeClr val="tx1"/>
                </a:solidFill>
              </a:rPr>
              <a:t>  e sviluppo di programmi di miglioramento genetico</a:t>
            </a:r>
          </a:p>
          <a:p>
            <a:pPr lvl="0"/>
            <a:r>
              <a:rPr lang="it-IT" sz="1600" b="1" dirty="0">
                <a:solidFill>
                  <a:schemeClr val="tx1"/>
                </a:solidFill>
              </a:rPr>
              <a:t>Sviluppo e </a:t>
            </a:r>
            <a:r>
              <a:rPr lang="it-IT" sz="1600" b="1" dirty="0" err="1">
                <a:solidFill>
                  <a:schemeClr val="tx1"/>
                </a:solidFill>
              </a:rPr>
              <a:t>testing</a:t>
            </a:r>
            <a:r>
              <a:rPr lang="it-IT" sz="1600" b="1" dirty="0">
                <a:solidFill>
                  <a:schemeClr val="tx1"/>
                </a:solidFill>
              </a:rPr>
              <a:t> di </a:t>
            </a:r>
            <a:r>
              <a:rPr lang="it-IT" sz="1600" b="1" dirty="0" err="1" smtClean="0">
                <a:solidFill>
                  <a:schemeClr val="tx1"/>
                </a:solidFill>
              </a:rPr>
              <a:t>biopesticidi</a:t>
            </a:r>
            <a:r>
              <a:rPr lang="it-IT" sz="1600" b="1" dirty="0" smtClean="0">
                <a:solidFill>
                  <a:schemeClr val="tx1"/>
                </a:solidFill>
              </a:rPr>
              <a:t> </a:t>
            </a:r>
            <a:r>
              <a:rPr lang="it-IT" sz="1600" b="1" dirty="0">
                <a:solidFill>
                  <a:schemeClr val="tx1"/>
                </a:solidFill>
              </a:rPr>
              <a:t>e molecole ad azione biologica.</a:t>
            </a:r>
          </a:p>
          <a:p>
            <a:pPr lvl="0"/>
            <a:r>
              <a:rPr lang="it-IT" sz="1600" b="1" dirty="0">
                <a:solidFill>
                  <a:schemeClr val="tx1"/>
                </a:solidFill>
              </a:rPr>
              <a:t>Interventi sostenibili di manutenzione e integrazione delle opere esistenti e l’ottimizzazione </a:t>
            </a:r>
            <a:r>
              <a:rPr lang="it-IT" sz="1600" b="1" dirty="0" smtClean="0">
                <a:solidFill>
                  <a:schemeClr val="tx1"/>
                </a:solidFill>
              </a:rPr>
              <a:t>di </a:t>
            </a:r>
            <a:r>
              <a:rPr lang="it-IT" sz="1600" b="1" dirty="0">
                <a:solidFill>
                  <a:schemeClr val="tx1"/>
                </a:solidFill>
              </a:rPr>
              <a:t>sistemazione nell’ambito del bacino idrografico</a:t>
            </a:r>
          </a:p>
          <a:p>
            <a:pPr lvl="0"/>
            <a:r>
              <a:rPr lang="it-IT" sz="1600" b="1" dirty="0">
                <a:solidFill>
                  <a:schemeClr val="tx1"/>
                </a:solidFill>
              </a:rPr>
              <a:t>Modelli allevamento sostenibile e benessere </a:t>
            </a:r>
            <a:r>
              <a:rPr lang="it-IT" sz="1600" b="1" dirty="0" smtClean="0">
                <a:solidFill>
                  <a:schemeClr val="tx1"/>
                </a:solidFill>
              </a:rPr>
              <a:t>animale</a:t>
            </a:r>
            <a:endParaRPr lang="it-IT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0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PIATTAFORMA 	2 </a:t>
            </a:r>
            <a:r>
              <a:rPr lang="it-IT" sz="2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- MONITORAGGIO</a:t>
            </a:r>
            <a:r>
              <a:rPr lang="it-IT" sz="20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TUTELA, VALORIZZAZIONE E GESTIONE SOSTENIBILE DEL TERRITORIO AGROFORESTALE </a:t>
            </a:r>
            <a:r>
              <a:rPr lang="it-IT" sz="2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MEDITERRANEO</a:t>
            </a: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251520" y="1196752"/>
            <a:ext cx="4040188" cy="5040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i="1" dirty="0" smtClean="0"/>
              <a:t>OBIETTIVI</a:t>
            </a:r>
            <a:endParaRPr lang="it-IT" i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251520" y="1772816"/>
            <a:ext cx="4040188" cy="489654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it-IT" b="1" i="1" dirty="0"/>
              <a:t>Valutazione dei rischi ambientali  e SDSS (</a:t>
            </a:r>
            <a:r>
              <a:rPr lang="it-IT" b="1" i="1" dirty="0" err="1"/>
              <a:t>Spatial</a:t>
            </a:r>
            <a:r>
              <a:rPr lang="it-IT" b="1" i="1" dirty="0"/>
              <a:t> </a:t>
            </a:r>
            <a:r>
              <a:rPr lang="it-IT" b="1" i="1" dirty="0" err="1"/>
              <a:t>Decision</a:t>
            </a:r>
            <a:r>
              <a:rPr lang="it-IT" b="1" i="1" dirty="0"/>
              <a:t> </a:t>
            </a:r>
            <a:r>
              <a:rPr lang="it-IT" b="1" i="1" dirty="0" err="1"/>
              <a:t>Support</a:t>
            </a:r>
            <a:r>
              <a:rPr lang="it-IT" b="1" i="1" dirty="0"/>
              <a:t> </a:t>
            </a:r>
            <a:r>
              <a:rPr lang="it-IT" b="1" i="1" dirty="0" err="1"/>
              <a:t>Systems</a:t>
            </a:r>
            <a:r>
              <a:rPr lang="it-IT" b="1" i="1" dirty="0"/>
              <a:t>) per la gestione sostenibile del territorio</a:t>
            </a:r>
          </a:p>
          <a:p>
            <a:pPr lvl="0"/>
            <a:r>
              <a:rPr lang="it-IT" b="1" i="1" dirty="0"/>
              <a:t>Interazioni con l’ambiente delle sistemazioni Idraulico-Forestali</a:t>
            </a:r>
          </a:p>
          <a:p>
            <a:pPr lvl="0"/>
            <a:r>
              <a:rPr lang="it-IT" b="1" i="1" dirty="0"/>
              <a:t>Sistemi automatici per il monitoraggio ambientale</a:t>
            </a:r>
          </a:p>
          <a:p>
            <a:pPr lvl="0"/>
            <a:r>
              <a:rPr lang="en-US" b="1" i="1" dirty="0" err="1"/>
              <a:t>Restauro</a:t>
            </a:r>
            <a:r>
              <a:rPr lang="en-US" b="1" i="1" dirty="0"/>
              <a:t> </a:t>
            </a:r>
            <a:r>
              <a:rPr lang="en-US" b="1" i="1" dirty="0" err="1"/>
              <a:t>ecologico</a:t>
            </a:r>
            <a:r>
              <a:rPr lang="en-US" b="1" i="1" dirty="0"/>
              <a:t> e </a:t>
            </a:r>
            <a:r>
              <a:rPr lang="en-US" b="1" i="1" dirty="0" err="1"/>
              <a:t>paesaggistico</a:t>
            </a:r>
            <a:endParaRPr lang="it-IT" b="1" i="1" dirty="0"/>
          </a:p>
          <a:p>
            <a:pPr lvl="0"/>
            <a:r>
              <a:rPr lang="it-IT" b="1" i="1" dirty="0"/>
              <a:t>Valutazioni spazializzate di piani, programmi e progetti  </a:t>
            </a:r>
          </a:p>
          <a:p>
            <a:pPr lvl="0"/>
            <a:r>
              <a:rPr lang="it-IT" b="1" i="1" dirty="0"/>
              <a:t>Qualificazione e certificazione dei prodotti legnosi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>
          <a:xfrm>
            <a:off x="4355976" y="1196752"/>
            <a:ext cx="4608512" cy="504056"/>
          </a:xfr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i="1" dirty="0" smtClean="0">
                <a:solidFill>
                  <a:schemeClr val="tx1"/>
                </a:solidFill>
              </a:rPr>
              <a:t>SERVIZI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xfrm>
            <a:off x="4355976" y="1772816"/>
            <a:ext cx="4608511" cy="4896544"/>
          </a:xfr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it-IT" sz="1400" b="1" dirty="0" smtClean="0">
                <a:solidFill>
                  <a:schemeClr val="tx1"/>
                </a:solidFill>
              </a:rPr>
              <a:t>Strutturazione, implementazione  e messa in rete di banche dati territoriali  di tipo multipiattaforma per la gestione e la valorizzazione integrata del territorio rurale.</a:t>
            </a:r>
          </a:p>
          <a:p>
            <a:pPr lvl="0"/>
            <a:r>
              <a:rPr lang="it-IT" sz="1400" b="1" dirty="0" smtClean="0">
                <a:solidFill>
                  <a:schemeClr val="tx1"/>
                </a:solidFill>
              </a:rPr>
              <a:t>Analisi integrata, </a:t>
            </a:r>
            <a:r>
              <a:rPr lang="it-IT" sz="1400" b="1" dirty="0" err="1" smtClean="0">
                <a:solidFill>
                  <a:schemeClr val="tx1"/>
                </a:solidFill>
              </a:rPr>
              <a:t>multiobiettivo</a:t>
            </a:r>
            <a:r>
              <a:rPr lang="it-IT" sz="1400" b="1" dirty="0" smtClean="0">
                <a:solidFill>
                  <a:schemeClr val="tx1"/>
                </a:solidFill>
              </a:rPr>
              <a:t>, </a:t>
            </a:r>
            <a:r>
              <a:rPr lang="it-IT" sz="1400" b="1" dirty="0" err="1" smtClean="0">
                <a:solidFill>
                  <a:schemeClr val="tx1"/>
                </a:solidFill>
              </a:rPr>
              <a:t>multispaziale</a:t>
            </a:r>
            <a:r>
              <a:rPr lang="it-IT" sz="1400" b="1" dirty="0" smtClean="0">
                <a:solidFill>
                  <a:schemeClr val="tx1"/>
                </a:solidFill>
              </a:rPr>
              <a:t> e </a:t>
            </a:r>
            <a:r>
              <a:rPr lang="it-IT" sz="1400" b="1" dirty="0" err="1" smtClean="0">
                <a:solidFill>
                  <a:schemeClr val="tx1"/>
                </a:solidFill>
              </a:rPr>
              <a:t>multitemporale</a:t>
            </a:r>
            <a:r>
              <a:rPr lang="it-IT" sz="1400" b="1" dirty="0" smtClean="0">
                <a:solidFill>
                  <a:schemeClr val="tx1"/>
                </a:solidFill>
              </a:rPr>
              <a:t> della suscettività territoriale per le colture agrarie in ambiente mediterraneo.</a:t>
            </a:r>
          </a:p>
          <a:p>
            <a:pPr lvl="0"/>
            <a:r>
              <a:rPr lang="it-IT" sz="1400" b="1" dirty="0" smtClean="0">
                <a:solidFill>
                  <a:schemeClr val="tx1"/>
                </a:solidFill>
              </a:rPr>
              <a:t>Implementazione di tecniche innovative per il restauro ecologico di ecosistemi degradati, ex aree estrattive e siti inquinati con particolare riferimento a quelle delle aree protette.</a:t>
            </a:r>
          </a:p>
          <a:p>
            <a:pPr lvl="0"/>
            <a:r>
              <a:rPr lang="it-IT" sz="1400" b="1" dirty="0" smtClean="0">
                <a:solidFill>
                  <a:schemeClr val="tx1"/>
                </a:solidFill>
              </a:rPr>
              <a:t>Individuazione del sistema delle convenienze pubbliche e private per lo sviluppo di programmi integrati, la riattivazione o il potenziamento delle filiere produttive per la valorizzazione delle risorse endogene, il miglioramento delle condizioni di vita degli abitanti delle aree sottoutilizzate;</a:t>
            </a:r>
          </a:p>
          <a:p>
            <a:pPr lvl="0"/>
            <a:r>
              <a:rPr lang="it-IT" sz="1400" b="1" dirty="0" smtClean="0">
                <a:solidFill>
                  <a:schemeClr val="tx1"/>
                </a:solidFill>
              </a:rPr>
              <a:t>Elaborazione di sistemi di supporto alle decisioni con l’ausilio di tecnologie avanzate, mediante mappatura e valutazione di variabili economico-territoriali</a:t>
            </a:r>
          </a:p>
          <a:p>
            <a:pPr lvl="0"/>
            <a:r>
              <a:rPr lang="it-IT" sz="1400" b="1" dirty="0" smtClean="0">
                <a:solidFill>
                  <a:schemeClr val="tx1"/>
                </a:solidFill>
              </a:rPr>
              <a:t>Qualificazione e certificazione dei prodotti legnosi</a:t>
            </a:r>
            <a:endParaRPr lang="it-IT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PIATTAFORMA 3 -PROCESSI AGRO-ALIMENTARI </a:t>
            </a:r>
            <a:endParaRPr lang="it-IT" sz="28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251520" y="1196752"/>
            <a:ext cx="3968180" cy="6397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1520" y="1988840"/>
            <a:ext cx="3960440" cy="43204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it-IT" b="1" i="1" dirty="0"/>
              <a:t>Stabilizzazione e condizionamento degli alimenti</a:t>
            </a:r>
          </a:p>
          <a:p>
            <a:pPr lvl="0"/>
            <a:r>
              <a:rPr lang="it-IT" b="1" i="1" dirty="0"/>
              <a:t>Attualizzazione dei processi “tipici”</a:t>
            </a:r>
          </a:p>
          <a:p>
            <a:pPr lvl="0"/>
            <a:r>
              <a:rPr lang="it-IT" b="1" i="1" dirty="0"/>
              <a:t>Recupero di sottoprodotti </a:t>
            </a:r>
          </a:p>
          <a:p>
            <a:pPr lvl="0"/>
            <a:r>
              <a:rPr lang="it-IT" b="1" i="1" dirty="0"/>
              <a:t>Lavorazioni del post raccolta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>
          <a:xfrm>
            <a:off x="4427984" y="1196752"/>
            <a:ext cx="4464496" cy="639762"/>
          </a:xfr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SERVIZI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>
          <a:xfrm>
            <a:off x="4427984" y="1988840"/>
            <a:ext cx="4464496" cy="4320480"/>
          </a:xfr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lvl="0"/>
            <a:r>
              <a:rPr lang="it-IT" b="1" dirty="0" smtClean="0">
                <a:solidFill>
                  <a:schemeClr val="tx1"/>
                </a:solidFill>
              </a:rPr>
              <a:t>Sviluppo di nuove tecnologie per i processi per la stabilizzazione di prodotti;</a:t>
            </a:r>
          </a:p>
          <a:p>
            <a:pPr lvl="0"/>
            <a:r>
              <a:rPr lang="it-IT" b="1" dirty="0" smtClean="0">
                <a:solidFill>
                  <a:schemeClr val="tx1"/>
                </a:solidFill>
              </a:rPr>
              <a:t>Progettazione e collaudo di sistemi di confezionamento e </a:t>
            </a:r>
            <a:r>
              <a:rPr lang="it-IT" b="1" dirty="0" err="1" smtClean="0">
                <a:solidFill>
                  <a:schemeClr val="tx1"/>
                </a:solidFill>
              </a:rPr>
              <a:t>prototipizzazione</a:t>
            </a:r>
            <a:r>
              <a:rPr lang="it-IT" b="1" dirty="0" smtClean="0">
                <a:solidFill>
                  <a:schemeClr val="tx1"/>
                </a:solidFill>
              </a:rPr>
              <a:t> di sistemi innovativi;</a:t>
            </a:r>
          </a:p>
          <a:p>
            <a:pPr lvl="0"/>
            <a:r>
              <a:rPr lang="it-IT" b="1" dirty="0" smtClean="0">
                <a:solidFill>
                  <a:schemeClr val="tx1"/>
                </a:solidFill>
              </a:rPr>
              <a:t>Ottimizzazione dell’efficienza dei cantieri di raccolta attraverso l’utilizzo di macchine innovative</a:t>
            </a:r>
          </a:p>
          <a:p>
            <a:pPr lvl="0"/>
            <a:r>
              <a:rPr lang="it-IT" b="1" dirty="0" smtClean="0">
                <a:solidFill>
                  <a:schemeClr val="tx1"/>
                </a:solidFill>
              </a:rPr>
              <a:t>Sviluppo di modelli di controllo qualità on - </a:t>
            </a:r>
            <a:r>
              <a:rPr lang="it-IT" b="1" dirty="0" err="1" smtClean="0">
                <a:solidFill>
                  <a:schemeClr val="tx1"/>
                </a:solidFill>
              </a:rPr>
              <a:t>line</a:t>
            </a:r>
            <a:endParaRPr lang="it-IT" b="1" dirty="0" smtClean="0">
              <a:solidFill>
                <a:schemeClr val="tx1"/>
              </a:solidFill>
            </a:endParaRPr>
          </a:p>
          <a:p>
            <a:pPr lvl="0"/>
            <a:r>
              <a:rPr lang="it-IT" b="1" dirty="0" smtClean="0">
                <a:solidFill>
                  <a:schemeClr val="tx1"/>
                </a:solidFill>
              </a:rPr>
              <a:t>Sviluppo di linee di recupero dei sottoprodotti dell’industria alimentare </a:t>
            </a:r>
          </a:p>
          <a:p>
            <a:pPr lvl="0"/>
            <a:r>
              <a:rPr lang="it-IT" b="1" dirty="0" smtClean="0">
                <a:solidFill>
                  <a:schemeClr val="tx1"/>
                </a:solidFill>
              </a:rPr>
              <a:t>Sviluppo di modelli gestionali e tecnici di supporto alle decisioni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3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PIATTAFORMA </a:t>
            </a:r>
            <a:r>
              <a:rPr lang="it-IT" sz="32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4 -	FOOD </a:t>
            </a:r>
            <a:r>
              <a:rPr lang="it-IT" sz="3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SAFETY</a:t>
            </a:r>
            <a:endParaRPr lang="it-IT" sz="3200" dirty="0"/>
          </a:p>
        </p:txBody>
      </p:sp>
      <p:sp>
        <p:nvSpPr>
          <p:cNvPr id="15" name="Segnaposto testo 14"/>
          <p:cNvSpPr>
            <a:spLocks noGrp="1"/>
          </p:cNvSpPr>
          <p:nvPr>
            <p:ph type="body" idx="1"/>
          </p:nvPr>
        </p:nvSpPr>
        <p:spPr>
          <a:xfrm>
            <a:off x="107504" y="1196752"/>
            <a:ext cx="4392488" cy="5040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i="1" dirty="0" smtClean="0"/>
              <a:t>OBIETTIVI</a:t>
            </a:r>
            <a:endParaRPr lang="it-IT" i="1" dirty="0"/>
          </a:p>
        </p:txBody>
      </p:sp>
      <p:sp>
        <p:nvSpPr>
          <p:cNvPr id="14" name="Segnaposto contenuto 13"/>
          <p:cNvSpPr>
            <a:spLocks noGrp="1"/>
          </p:cNvSpPr>
          <p:nvPr>
            <p:ph sz="half" idx="2"/>
          </p:nvPr>
        </p:nvSpPr>
        <p:spPr>
          <a:xfrm>
            <a:off x="107504" y="1772816"/>
            <a:ext cx="4464496" cy="50851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76213" lvl="0" indent="-176213"/>
            <a:r>
              <a:rPr lang="it-IT" sz="1800" b="1" i="1" dirty="0"/>
              <a:t>Contaminazioni alimentari e buone pratiche per il controllo in ambiente mediterraneo</a:t>
            </a:r>
          </a:p>
          <a:p>
            <a:pPr marL="176213" lvl="0" indent="-176213"/>
            <a:r>
              <a:rPr lang="it-IT" sz="1800" b="1" i="1" dirty="0" err="1"/>
              <a:t>Marker</a:t>
            </a:r>
            <a:r>
              <a:rPr lang="it-IT" sz="1800" b="1" i="1" dirty="0"/>
              <a:t> di autenticità, aspetti </a:t>
            </a:r>
            <a:r>
              <a:rPr lang="it-IT" sz="1800" b="1" i="1" dirty="0" err="1"/>
              <a:t>chimico-nutrizionali</a:t>
            </a:r>
            <a:r>
              <a:rPr lang="it-IT" sz="1800" b="1" i="1" dirty="0"/>
              <a:t>, funzionali degli alimenti mediterranei</a:t>
            </a:r>
          </a:p>
          <a:p>
            <a:pPr marL="176213" lvl="0" indent="-176213"/>
            <a:r>
              <a:rPr lang="it-IT" sz="1800" b="1" i="1" dirty="0"/>
              <a:t>Tecnologie </a:t>
            </a:r>
            <a:r>
              <a:rPr lang="it-IT" sz="1800" b="1" i="1" dirty="0" err="1"/>
              <a:t>nanotecnologiche</a:t>
            </a:r>
            <a:r>
              <a:rPr lang="it-IT" sz="1800" b="1" i="1" dirty="0"/>
              <a:t> integrate per la </a:t>
            </a:r>
            <a:r>
              <a:rPr lang="it-IT" sz="1800" b="1" i="1" dirty="0" err="1"/>
              <a:t>bio-tracciabilità</a:t>
            </a:r>
            <a:r>
              <a:rPr lang="it-IT" sz="1800" b="1" i="1" dirty="0"/>
              <a:t>/rintracciabilità</a:t>
            </a:r>
          </a:p>
          <a:p>
            <a:pPr marL="176213" lvl="0" indent="-176213"/>
            <a:r>
              <a:rPr lang="it-IT" sz="1800" b="1" i="1" dirty="0"/>
              <a:t>Sviluppo di nuovi prodotti e/o integratori funzionali da specie vegetali della flora mediterranea</a:t>
            </a:r>
          </a:p>
          <a:p>
            <a:pPr marL="176213" lvl="0" indent="-176213"/>
            <a:r>
              <a:rPr lang="it-IT" sz="1800" b="1" i="1" dirty="0"/>
              <a:t>Sostenibilità edilizia per le produzioni di qualità in ambiente mediterraneo</a:t>
            </a:r>
          </a:p>
          <a:p>
            <a:pPr marL="176213" lvl="0" indent="-176213"/>
            <a:r>
              <a:rPr lang="it-IT" sz="1800" b="1" i="1" dirty="0"/>
              <a:t>Monitoraggio di parametri ambientali e di inquinanti lungo la filiera</a:t>
            </a:r>
          </a:p>
          <a:p>
            <a:pPr marL="176213" lvl="0" indent="-176213"/>
            <a:r>
              <a:rPr lang="it-IT" sz="1800" b="1" i="1" dirty="0"/>
              <a:t>Miglioramento della gestione degli infestanti dei prodotti alimentari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3"/>
          </p:nvPr>
        </p:nvSpPr>
        <p:spPr>
          <a:xfrm>
            <a:off x="4572000" y="1175073"/>
            <a:ext cx="4320480" cy="525735"/>
          </a:xfr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i="1" dirty="0" smtClean="0">
                <a:solidFill>
                  <a:schemeClr val="tx1"/>
                </a:solidFill>
              </a:rPr>
              <a:t>SERVIZI</a:t>
            </a:r>
          </a:p>
        </p:txBody>
      </p:sp>
      <p:sp>
        <p:nvSpPr>
          <p:cNvPr id="17" name="Segnaposto contenuto 16"/>
          <p:cNvSpPr>
            <a:spLocks noGrp="1"/>
          </p:cNvSpPr>
          <p:nvPr>
            <p:ph sz="quarter" idx="4"/>
          </p:nvPr>
        </p:nvSpPr>
        <p:spPr>
          <a:xfrm>
            <a:off x="4572000" y="1772816"/>
            <a:ext cx="4320480" cy="5085184"/>
          </a:xfr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lvl="0"/>
            <a:r>
              <a:rPr lang="it-IT" b="1" i="1" dirty="0">
                <a:solidFill>
                  <a:schemeClr val="tx1"/>
                </a:solidFill>
              </a:rPr>
              <a:t>Sviluppo e trasferimento di buone pratiche a garanzia della sicurezza delle produzioni agro-alimentari </a:t>
            </a:r>
          </a:p>
          <a:p>
            <a:pPr lvl="0"/>
            <a:r>
              <a:rPr lang="it-IT" b="1" i="1" dirty="0">
                <a:solidFill>
                  <a:schemeClr val="tx1"/>
                </a:solidFill>
              </a:rPr>
              <a:t>creazione di sistemi diagnostici attraverso tecniche avanzate, </a:t>
            </a:r>
            <a:r>
              <a:rPr lang="it-IT" b="1" i="1" dirty="0" err="1">
                <a:solidFill>
                  <a:schemeClr val="tx1"/>
                </a:solidFill>
              </a:rPr>
              <a:t>proteomica</a:t>
            </a:r>
            <a:r>
              <a:rPr lang="it-IT" b="1" i="1" dirty="0">
                <a:solidFill>
                  <a:schemeClr val="tx1"/>
                </a:solidFill>
              </a:rPr>
              <a:t>, </a:t>
            </a:r>
            <a:r>
              <a:rPr lang="it-IT" b="1" i="1" dirty="0" err="1">
                <a:solidFill>
                  <a:schemeClr val="tx1"/>
                </a:solidFill>
              </a:rPr>
              <a:t>metabolomica</a:t>
            </a:r>
            <a:r>
              <a:rPr lang="it-IT" b="1" i="1" dirty="0">
                <a:solidFill>
                  <a:schemeClr val="tx1"/>
                </a:solidFill>
              </a:rPr>
              <a:t> che  consentano di ottenere </a:t>
            </a:r>
            <a:r>
              <a:rPr lang="it-IT" b="1" i="1" dirty="0" err="1">
                <a:solidFill>
                  <a:schemeClr val="tx1"/>
                </a:solidFill>
              </a:rPr>
              <a:t>fingerprintins</a:t>
            </a:r>
            <a:r>
              <a:rPr lang="it-IT" b="1" i="1" dirty="0">
                <a:solidFill>
                  <a:schemeClr val="tx1"/>
                </a:solidFill>
              </a:rPr>
              <a:t> delle matrici basati sull'identificazione di marcatori</a:t>
            </a:r>
          </a:p>
          <a:p>
            <a:pPr lvl="0"/>
            <a:r>
              <a:rPr lang="it-IT" b="1" i="1" dirty="0">
                <a:solidFill>
                  <a:schemeClr val="tx1"/>
                </a:solidFill>
              </a:rPr>
              <a:t>implementazione delle banche dati già esistenti e che saranno ulteriormente implementate con le informazioni relative alle risultanze del </a:t>
            </a:r>
            <a:r>
              <a:rPr lang="it-IT" b="1" i="1" dirty="0" err="1">
                <a:solidFill>
                  <a:schemeClr val="tx1"/>
                </a:solidFill>
              </a:rPr>
              <a:t>profiling</a:t>
            </a:r>
            <a:r>
              <a:rPr lang="it-IT" b="1" i="1" dirty="0">
                <a:solidFill>
                  <a:schemeClr val="tx1"/>
                </a:solidFill>
              </a:rPr>
              <a:t> </a:t>
            </a:r>
            <a:r>
              <a:rPr lang="it-IT" b="1" i="1" dirty="0" err="1">
                <a:solidFill>
                  <a:schemeClr val="tx1"/>
                </a:solidFill>
              </a:rPr>
              <a:t>proteomico</a:t>
            </a:r>
            <a:r>
              <a:rPr lang="it-IT" b="1" i="1" dirty="0">
                <a:solidFill>
                  <a:schemeClr val="tx1"/>
                </a:solidFill>
              </a:rPr>
              <a:t>, </a:t>
            </a:r>
            <a:r>
              <a:rPr lang="it-IT" b="1" i="1" dirty="0" err="1">
                <a:solidFill>
                  <a:schemeClr val="tx1"/>
                </a:solidFill>
              </a:rPr>
              <a:t>metabolomico</a:t>
            </a:r>
            <a:r>
              <a:rPr lang="it-IT" b="1" i="1" dirty="0">
                <a:solidFill>
                  <a:schemeClr val="tx1"/>
                </a:solidFill>
              </a:rPr>
              <a:t> delle produzioni dell’area mediterranea;</a:t>
            </a:r>
          </a:p>
          <a:p>
            <a:pPr lvl="0"/>
            <a:r>
              <a:rPr lang="it-IT" b="1" i="1" dirty="0">
                <a:solidFill>
                  <a:schemeClr val="tx1"/>
                </a:solidFill>
              </a:rPr>
              <a:t>Sviluppo delle piattaforma di BioPT-Track&amp;Trace per il rilascio di </a:t>
            </a:r>
            <a:r>
              <a:rPr lang="it-IT" b="1" i="1" dirty="0" err="1">
                <a:solidFill>
                  <a:schemeClr val="tx1"/>
                </a:solidFill>
              </a:rPr>
              <a:t>Bio-Pass</a:t>
            </a:r>
            <a:r>
              <a:rPr lang="it-IT" b="1" i="1" dirty="0">
                <a:solidFill>
                  <a:schemeClr val="tx1"/>
                </a:solidFill>
              </a:rPr>
              <a:t> internazionali</a:t>
            </a:r>
          </a:p>
          <a:p>
            <a:pPr lvl="0"/>
            <a:r>
              <a:rPr lang="it-IT" b="1" i="1" dirty="0">
                <a:solidFill>
                  <a:schemeClr val="tx1"/>
                </a:solidFill>
              </a:rPr>
              <a:t>Progettazione e certificazioni di sostenibilità di edifici agroalimentari sostenibili sotto l’aspetto ambientale, produttivo, igienico, sociale con riguardo agli aspetti dell’etica sociale e ambientale, della sicurezza dei consumatori e degli operatori</a:t>
            </a:r>
          </a:p>
          <a:p>
            <a:pPr lvl="0"/>
            <a:r>
              <a:rPr lang="it-IT" b="1" i="1" dirty="0">
                <a:solidFill>
                  <a:schemeClr val="tx1"/>
                </a:solidFill>
              </a:rPr>
              <a:t>Monitoraggio di parametri ambientali (temperatura, umidità luminosità) e di inquinanti lungo la filiera del prodotto alimentare.</a:t>
            </a:r>
          </a:p>
          <a:p>
            <a:endParaRPr lang="it-IT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3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it-IT" sz="3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it-IT" sz="3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PIATTAFORMA </a:t>
            </a:r>
            <a:r>
              <a:rPr lang="it-IT" sz="32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5 -	ECONOMIA DELLO SVILUPPO SOSTENIBILE</a:t>
            </a:r>
            <a:r>
              <a:rPr lang="it-IT" sz="3200" dirty="0"/>
              <a:t/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45372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46449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it-IT" b="1" i="1" dirty="0"/>
              <a:t>Analisi dei principali comparti produttivi del settore primario a livello regionale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b="1" i="1" dirty="0"/>
              <a:t>Analisi economico-ambientale dei sistemi di gestione dei residui dell’industria agroalimentare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b="1" i="1" dirty="0"/>
              <a:t>Analisi delle politiche comunitarie a livello regionale, Strategie di sviluppo rurale integrato, Sistemi di supporto alle decisioni per le </a:t>
            </a:r>
            <a:r>
              <a:rPr lang="it-IT" b="1" i="1" dirty="0" err="1"/>
              <a:t>governance</a:t>
            </a:r>
            <a:r>
              <a:rPr lang="it-IT" b="1" i="1" dirty="0"/>
              <a:t> rural</a:t>
            </a:r>
            <a:r>
              <a:rPr lang="it-IT" i="1" dirty="0"/>
              <a:t>i </a:t>
            </a:r>
            <a:endParaRPr lang="it-IT" i="1" dirty="0" smtClean="0"/>
          </a:p>
          <a:p>
            <a:r>
              <a:rPr lang="it-IT" b="1" i="1" dirty="0"/>
              <a:t>Sistemi agro-forestali e potenzialità delle biomasse legnose a fini energetici</a:t>
            </a:r>
            <a:r>
              <a:rPr lang="it-IT" b="1" dirty="0"/>
              <a:t> 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504056"/>
          </a:xfr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dirty="0" smtClean="0"/>
              <a:t>SERVIZI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464496"/>
          </a:xfr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lvl="0"/>
            <a:r>
              <a:rPr lang="it-IT" b="1" dirty="0" smtClean="0"/>
              <a:t>Modelli </a:t>
            </a:r>
            <a:r>
              <a:rPr lang="it-IT" b="1" dirty="0"/>
              <a:t>di sviluppo sostenibili  </a:t>
            </a:r>
          </a:p>
          <a:p>
            <a:pPr lvl="0"/>
            <a:r>
              <a:rPr lang="it-IT" b="1" dirty="0"/>
              <a:t>Modelli di salvaguardia ambientale</a:t>
            </a:r>
          </a:p>
          <a:p>
            <a:pPr lvl="0"/>
            <a:r>
              <a:rPr lang="it-IT" b="1" dirty="0"/>
              <a:t>Analisi delle politiche di sviluppo rurale, in relazione all’intervento pubblico comunitario riguardante la valorizzazione dei prodotti agroalimentari tipici e di qualità, la pianificazione del territorio rurale, la definizione dei distretti rurali in Calabria; </a:t>
            </a:r>
          </a:p>
          <a:p>
            <a:pPr lvl="0"/>
            <a:r>
              <a:rPr lang="it-IT" b="1" dirty="0"/>
              <a:t>Analisi e metodologie per valorizzazione energetica delle risorse e delle imprese forestali e agricole attraverso la produzione di Biomasse a scopi energetici. </a:t>
            </a:r>
          </a:p>
          <a:p>
            <a:pPr>
              <a:buNone/>
            </a:pPr>
            <a:endParaRPr lang="it-IT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816</Words>
  <Application>Microsoft Office PowerPoint</Application>
  <PresentationFormat>Presentazione su schermo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    PONa3_00016 RESEARCH INFRASTRUCTURE FOR  SUSTAINABLE AGRICULTURE AND FOOD  IN MEDITERRANEAN AREA SAF@MED    </vt:lpstr>
      <vt:lpstr>RESEARCH INFRASTRUCTURE FOR  SUSTAINABLE AGRICULTURE AND FOOD   IN MEDITERRANEAN AREA –  SAFeMED </vt:lpstr>
      <vt:lpstr>PIATTAFORMA  1 -  SOSTENIBILITÀ DELLE PRODUZIONI PRIMARIE IN AMBENTE MEDITERRANEO</vt:lpstr>
      <vt:lpstr>PIATTAFORMA  2 - MONITORAGGIO, TUTELA, VALORIZZAZIONE E GESTIONE SOSTENIBILE DEL TERRITORIO AGROFORESTALE MEDITERRANEO</vt:lpstr>
      <vt:lpstr>PIATTAFORMA 3 -PROCESSI AGRO-ALIMENTARI </vt:lpstr>
      <vt:lpstr>PIATTAFORMA  4 - FOOD SAFETY</vt:lpstr>
      <vt:lpstr> PIATTAFORMA  5 - ECONOMIA DELLO SVILUPPO SOSTENIBILE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INFRASTRUCTURE FOR  SUSTAINABLE AGRICULTURE AND FOOD   IN MEDITERRANEAN AREA –  SAFeMED</dc:title>
  <dc:creator>Teta</dc:creator>
  <cp:lastModifiedBy>Utente</cp:lastModifiedBy>
  <cp:revision>9</cp:revision>
  <dcterms:created xsi:type="dcterms:W3CDTF">2013-04-22T13:43:56Z</dcterms:created>
  <dcterms:modified xsi:type="dcterms:W3CDTF">2015-10-11T08:40:26Z</dcterms:modified>
</cp:coreProperties>
</file>